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92" r:id="rId7"/>
    <p:sldId id="281" r:id="rId8"/>
    <p:sldId id="291" r:id="rId9"/>
    <p:sldId id="295" r:id="rId10"/>
    <p:sldId id="271" r:id="rId11"/>
    <p:sldId id="264" r:id="rId12"/>
    <p:sldId id="286" r:id="rId13"/>
    <p:sldId id="267" r:id="rId14"/>
    <p:sldId id="297" r:id="rId15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43FF"/>
    <a:srgbClr val="6699FF"/>
    <a:srgbClr val="FF66CC"/>
    <a:srgbClr val="D05400"/>
    <a:srgbClr val="FF481D"/>
    <a:srgbClr val="FF6600"/>
    <a:srgbClr val="FF3300"/>
    <a:srgbClr val="0000FF"/>
    <a:srgbClr val="99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2E8C2-12B0-41D9-A0B8-62FA54DCA9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3EC06-6505-47BD-9F14-BE417ABFDC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Visit </a:t>
          </a:r>
          <a:r>
            <a:rPr lang="en-US" b="1" dirty="0"/>
            <a:t>FOUR</a:t>
          </a:r>
          <a:r>
            <a:rPr lang="en-US" dirty="0"/>
            <a:t> career representatives</a:t>
          </a:r>
        </a:p>
      </dgm:t>
    </dgm:pt>
    <dgm:pt modelId="{BCDDADEF-46FA-4DED-8F25-E83AB62344D9}" type="parTrans" cxnId="{4CAEF0F2-1148-445A-B791-661084FFD40F}">
      <dgm:prSet/>
      <dgm:spPr/>
      <dgm:t>
        <a:bodyPr/>
        <a:lstStyle/>
        <a:p>
          <a:endParaRPr lang="en-US"/>
        </a:p>
      </dgm:t>
    </dgm:pt>
    <dgm:pt modelId="{4232DCA6-B02E-4369-AFF9-09B5351A0459}" type="sibTrans" cxnId="{4CAEF0F2-1148-445A-B791-661084FFD40F}">
      <dgm:prSet/>
      <dgm:spPr/>
      <dgm:t>
        <a:bodyPr/>
        <a:lstStyle/>
        <a:p>
          <a:endParaRPr lang="en-US"/>
        </a:p>
      </dgm:t>
    </dgm:pt>
    <dgm:pt modelId="{CA079ADB-D4D1-461A-A13A-17BB576E1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EXPO Student Response card to record your interviews</a:t>
          </a:r>
        </a:p>
      </dgm:t>
    </dgm:pt>
    <dgm:pt modelId="{A59D5B85-D9DB-4DEE-956F-2812FB98AFA7}" type="parTrans" cxnId="{BEE1E0ED-C88F-48D2-83D7-1DA3EB7362E7}">
      <dgm:prSet/>
      <dgm:spPr/>
      <dgm:t>
        <a:bodyPr/>
        <a:lstStyle/>
        <a:p>
          <a:endParaRPr lang="en-US"/>
        </a:p>
      </dgm:t>
    </dgm:pt>
    <dgm:pt modelId="{1477F54A-8576-46A0-8FA7-D2C6A211E6BD}" type="sibTrans" cxnId="{BEE1E0ED-C88F-48D2-83D7-1DA3EB7362E7}">
      <dgm:prSet/>
      <dgm:spPr/>
      <dgm:t>
        <a:bodyPr/>
        <a:lstStyle/>
        <a:p>
          <a:endParaRPr lang="en-US"/>
        </a:p>
      </dgm:t>
    </dgm:pt>
    <dgm:pt modelId="{16E3B25F-B1E7-4E8D-91BF-553E9A4D44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Write down the person’s name (first AND last) and career title</a:t>
          </a:r>
        </a:p>
      </dgm:t>
    </dgm:pt>
    <dgm:pt modelId="{8E707BEA-27BA-4DE2-A899-D965AD3C938A}" type="parTrans" cxnId="{76070566-D132-494A-9FC0-61C5C989A9A5}">
      <dgm:prSet/>
      <dgm:spPr/>
      <dgm:t>
        <a:bodyPr/>
        <a:lstStyle/>
        <a:p>
          <a:endParaRPr lang="en-US"/>
        </a:p>
      </dgm:t>
    </dgm:pt>
    <dgm:pt modelId="{4537CBEB-F514-4616-95BA-AA85673A1110}" type="sibTrans" cxnId="{76070566-D132-494A-9FC0-61C5C989A9A5}">
      <dgm:prSet/>
      <dgm:spPr/>
      <dgm:t>
        <a:bodyPr/>
        <a:lstStyle/>
        <a:p>
          <a:endParaRPr lang="en-US"/>
        </a:p>
      </dgm:t>
    </dgm:pt>
    <dgm:pt modelId="{DDA0EF56-3304-43BD-AEED-82057C8D4D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will find sample questions to ask on your EXPO card</a:t>
          </a:r>
        </a:p>
      </dgm:t>
    </dgm:pt>
    <dgm:pt modelId="{7E2581CC-0333-4B73-8B3D-9403AD542B87}" type="parTrans" cxnId="{822CC6E5-03EB-4A08-9FED-CA9256C58069}">
      <dgm:prSet/>
      <dgm:spPr/>
      <dgm:t>
        <a:bodyPr/>
        <a:lstStyle/>
        <a:p>
          <a:endParaRPr lang="en-US"/>
        </a:p>
      </dgm:t>
    </dgm:pt>
    <dgm:pt modelId="{AAF5250A-8FDA-4D12-B023-328A42278863}" type="sibTrans" cxnId="{822CC6E5-03EB-4A08-9FED-CA9256C58069}">
      <dgm:prSet/>
      <dgm:spPr/>
      <dgm:t>
        <a:bodyPr/>
        <a:lstStyle/>
        <a:p>
          <a:endParaRPr lang="en-US"/>
        </a:p>
      </dgm:t>
    </dgm:pt>
    <dgm:pt modelId="{403E09B4-3D7B-4C0E-AA2E-E58285FB99CC}" type="pres">
      <dgm:prSet presAssocID="{3902E8C2-12B0-41D9-A0B8-62FA54DCA932}" presName="root" presStyleCnt="0">
        <dgm:presLayoutVars>
          <dgm:dir/>
          <dgm:resizeHandles val="exact"/>
        </dgm:presLayoutVars>
      </dgm:prSet>
      <dgm:spPr/>
    </dgm:pt>
    <dgm:pt modelId="{6C6A6A24-B46F-44BA-8EC7-C70DB9F4CCCD}" type="pres">
      <dgm:prSet presAssocID="{6783EC06-6505-47BD-9F14-BE417ABFDC0A}" presName="compNode" presStyleCnt="0"/>
      <dgm:spPr/>
    </dgm:pt>
    <dgm:pt modelId="{5A752A01-4AB4-4A44-B298-D336FEBD38AE}" type="pres">
      <dgm:prSet presAssocID="{6783EC06-6505-47BD-9F14-BE417ABFDC0A}" presName="bgRect" presStyleLbl="bgShp" presStyleIdx="0" presStyleCnt="4"/>
      <dgm:spPr/>
    </dgm:pt>
    <dgm:pt modelId="{D6AA78C2-CE7A-4DEC-A093-9CB5BAC92694}" type="pres">
      <dgm:prSet presAssocID="{6783EC06-6505-47BD-9F14-BE417ABFDC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1FD12E3-7E15-4FB4-A9A7-FA65B1D9A56F}" type="pres">
      <dgm:prSet presAssocID="{6783EC06-6505-47BD-9F14-BE417ABFDC0A}" presName="spaceRect" presStyleCnt="0"/>
      <dgm:spPr/>
    </dgm:pt>
    <dgm:pt modelId="{FA8514EA-DB09-4E3D-B109-AD53C7F76194}" type="pres">
      <dgm:prSet presAssocID="{6783EC06-6505-47BD-9F14-BE417ABFDC0A}" presName="parTx" presStyleLbl="revTx" presStyleIdx="0" presStyleCnt="4">
        <dgm:presLayoutVars>
          <dgm:chMax val="0"/>
          <dgm:chPref val="0"/>
        </dgm:presLayoutVars>
      </dgm:prSet>
      <dgm:spPr/>
    </dgm:pt>
    <dgm:pt modelId="{7F476083-7163-41D5-8DC2-7BCE592E5053}" type="pres">
      <dgm:prSet presAssocID="{4232DCA6-B02E-4369-AFF9-09B5351A0459}" presName="sibTrans" presStyleCnt="0"/>
      <dgm:spPr/>
    </dgm:pt>
    <dgm:pt modelId="{6EAFC33E-C7F8-4E57-8438-2D5BD21B31E2}" type="pres">
      <dgm:prSet presAssocID="{CA079ADB-D4D1-461A-A13A-17BB576E1B73}" presName="compNode" presStyleCnt="0"/>
      <dgm:spPr/>
    </dgm:pt>
    <dgm:pt modelId="{0FFAF6B5-BAB0-432D-B23A-B2D3363590BD}" type="pres">
      <dgm:prSet presAssocID="{CA079ADB-D4D1-461A-A13A-17BB576E1B73}" presName="bgRect" presStyleLbl="bgShp" presStyleIdx="1" presStyleCnt="4"/>
      <dgm:spPr/>
    </dgm:pt>
    <dgm:pt modelId="{83F1B2D5-01FF-4E61-8536-4A8D8BA8055F}" type="pres">
      <dgm:prSet presAssocID="{CA079ADB-D4D1-461A-A13A-17BB576E1B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F8FEF1A-178A-46C7-928F-E8463C7A257B}" type="pres">
      <dgm:prSet presAssocID="{CA079ADB-D4D1-461A-A13A-17BB576E1B73}" presName="spaceRect" presStyleCnt="0"/>
      <dgm:spPr/>
    </dgm:pt>
    <dgm:pt modelId="{BCAFEDAF-23F1-4E2F-9B9E-F324FBBE68F5}" type="pres">
      <dgm:prSet presAssocID="{CA079ADB-D4D1-461A-A13A-17BB576E1B73}" presName="parTx" presStyleLbl="revTx" presStyleIdx="1" presStyleCnt="4">
        <dgm:presLayoutVars>
          <dgm:chMax val="0"/>
          <dgm:chPref val="0"/>
        </dgm:presLayoutVars>
      </dgm:prSet>
      <dgm:spPr/>
    </dgm:pt>
    <dgm:pt modelId="{9EA59A2F-1127-428C-B255-1DC873DAD6C3}" type="pres">
      <dgm:prSet presAssocID="{1477F54A-8576-46A0-8FA7-D2C6A211E6BD}" presName="sibTrans" presStyleCnt="0"/>
      <dgm:spPr/>
    </dgm:pt>
    <dgm:pt modelId="{86AEC327-CEE6-4807-AD95-72D1DE41A143}" type="pres">
      <dgm:prSet presAssocID="{16E3B25F-B1E7-4E8D-91BF-553E9A4D44F1}" presName="compNode" presStyleCnt="0"/>
      <dgm:spPr/>
    </dgm:pt>
    <dgm:pt modelId="{B42BEA77-A64E-4DF3-880F-CF07232A297C}" type="pres">
      <dgm:prSet presAssocID="{16E3B25F-B1E7-4E8D-91BF-553E9A4D44F1}" presName="bgRect" presStyleLbl="bgShp" presStyleIdx="2" presStyleCnt="4"/>
      <dgm:spPr/>
    </dgm:pt>
    <dgm:pt modelId="{C1CDA0AB-1094-4D08-A227-DF10965D0034}" type="pres">
      <dgm:prSet presAssocID="{16E3B25F-B1E7-4E8D-91BF-553E9A4D44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6AB5C45-939C-4DAE-A0E6-C0966451C359}" type="pres">
      <dgm:prSet presAssocID="{16E3B25F-B1E7-4E8D-91BF-553E9A4D44F1}" presName="spaceRect" presStyleCnt="0"/>
      <dgm:spPr/>
    </dgm:pt>
    <dgm:pt modelId="{9829DBE3-0A32-4752-B205-49BE08DE34AD}" type="pres">
      <dgm:prSet presAssocID="{16E3B25F-B1E7-4E8D-91BF-553E9A4D44F1}" presName="parTx" presStyleLbl="revTx" presStyleIdx="2" presStyleCnt="4">
        <dgm:presLayoutVars>
          <dgm:chMax val="0"/>
          <dgm:chPref val="0"/>
        </dgm:presLayoutVars>
      </dgm:prSet>
      <dgm:spPr/>
    </dgm:pt>
    <dgm:pt modelId="{61FB4E0E-5E29-46CE-BE9F-5D77A8208D8B}" type="pres">
      <dgm:prSet presAssocID="{4537CBEB-F514-4616-95BA-AA85673A1110}" presName="sibTrans" presStyleCnt="0"/>
      <dgm:spPr/>
    </dgm:pt>
    <dgm:pt modelId="{7E6BEC27-08C4-4B88-8A0D-A3DE48FB21A0}" type="pres">
      <dgm:prSet presAssocID="{DDA0EF56-3304-43BD-AEED-82057C8D4D86}" presName="compNode" presStyleCnt="0"/>
      <dgm:spPr/>
    </dgm:pt>
    <dgm:pt modelId="{13C252CE-09C6-40A9-BF44-1726FCDAED22}" type="pres">
      <dgm:prSet presAssocID="{DDA0EF56-3304-43BD-AEED-82057C8D4D86}" presName="bgRect" presStyleLbl="bgShp" presStyleIdx="3" presStyleCnt="4"/>
      <dgm:spPr/>
    </dgm:pt>
    <dgm:pt modelId="{64DFB01D-D215-4C98-9692-5C8E191446F4}" type="pres">
      <dgm:prSet presAssocID="{DDA0EF56-3304-43BD-AEED-82057C8D4D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14C6690-825D-4EA2-9B27-255241C4E445}" type="pres">
      <dgm:prSet presAssocID="{DDA0EF56-3304-43BD-AEED-82057C8D4D86}" presName="spaceRect" presStyleCnt="0"/>
      <dgm:spPr/>
    </dgm:pt>
    <dgm:pt modelId="{C7B6E33F-425C-41AF-83F9-01614BC38D7E}" type="pres">
      <dgm:prSet presAssocID="{DDA0EF56-3304-43BD-AEED-82057C8D4D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0A7435-6F0A-4CA7-A3FC-B9BB869F5BEA}" type="presOf" srcId="{16E3B25F-B1E7-4E8D-91BF-553E9A4D44F1}" destId="{9829DBE3-0A32-4752-B205-49BE08DE34AD}" srcOrd="0" destOrd="0" presId="urn:microsoft.com/office/officeart/2018/2/layout/IconVerticalSolidList"/>
    <dgm:cxn modelId="{61C1103E-2012-43C5-9212-569B79A8690A}" type="presOf" srcId="{CA079ADB-D4D1-461A-A13A-17BB576E1B73}" destId="{BCAFEDAF-23F1-4E2F-9B9E-F324FBBE68F5}" srcOrd="0" destOrd="0" presId="urn:microsoft.com/office/officeart/2018/2/layout/IconVerticalSolidList"/>
    <dgm:cxn modelId="{74E80660-F39F-4114-B723-A01B8505FDB8}" type="presOf" srcId="{3902E8C2-12B0-41D9-A0B8-62FA54DCA932}" destId="{403E09B4-3D7B-4C0E-AA2E-E58285FB99CC}" srcOrd="0" destOrd="0" presId="urn:microsoft.com/office/officeart/2018/2/layout/IconVerticalSolidList"/>
    <dgm:cxn modelId="{76070566-D132-494A-9FC0-61C5C989A9A5}" srcId="{3902E8C2-12B0-41D9-A0B8-62FA54DCA932}" destId="{16E3B25F-B1E7-4E8D-91BF-553E9A4D44F1}" srcOrd="2" destOrd="0" parTransId="{8E707BEA-27BA-4DE2-A899-D965AD3C938A}" sibTransId="{4537CBEB-F514-4616-95BA-AA85673A1110}"/>
    <dgm:cxn modelId="{BA51FF70-C750-4A4C-8C34-571B777DD5E6}" type="presOf" srcId="{DDA0EF56-3304-43BD-AEED-82057C8D4D86}" destId="{C7B6E33F-425C-41AF-83F9-01614BC38D7E}" srcOrd="0" destOrd="0" presId="urn:microsoft.com/office/officeart/2018/2/layout/IconVerticalSolidList"/>
    <dgm:cxn modelId="{B3ED509F-7036-4A70-A037-84F9881DDE05}" type="presOf" srcId="{6783EC06-6505-47BD-9F14-BE417ABFDC0A}" destId="{FA8514EA-DB09-4E3D-B109-AD53C7F76194}" srcOrd="0" destOrd="0" presId="urn:microsoft.com/office/officeart/2018/2/layout/IconVerticalSolidList"/>
    <dgm:cxn modelId="{822CC6E5-03EB-4A08-9FED-CA9256C58069}" srcId="{3902E8C2-12B0-41D9-A0B8-62FA54DCA932}" destId="{DDA0EF56-3304-43BD-AEED-82057C8D4D86}" srcOrd="3" destOrd="0" parTransId="{7E2581CC-0333-4B73-8B3D-9403AD542B87}" sibTransId="{AAF5250A-8FDA-4D12-B023-328A42278863}"/>
    <dgm:cxn modelId="{BEE1E0ED-C88F-48D2-83D7-1DA3EB7362E7}" srcId="{3902E8C2-12B0-41D9-A0B8-62FA54DCA932}" destId="{CA079ADB-D4D1-461A-A13A-17BB576E1B73}" srcOrd="1" destOrd="0" parTransId="{A59D5B85-D9DB-4DEE-956F-2812FB98AFA7}" sibTransId="{1477F54A-8576-46A0-8FA7-D2C6A211E6BD}"/>
    <dgm:cxn modelId="{4CAEF0F2-1148-445A-B791-661084FFD40F}" srcId="{3902E8C2-12B0-41D9-A0B8-62FA54DCA932}" destId="{6783EC06-6505-47BD-9F14-BE417ABFDC0A}" srcOrd="0" destOrd="0" parTransId="{BCDDADEF-46FA-4DED-8F25-E83AB62344D9}" sibTransId="{4232DCA6-B02E-4369-AFF9-09B5351A0459}"/>
    <dgm:cxn modelId="{B6B74351-F749-4109-9CC2-C0F65EF778D2}" type="presParOf" srcId="{403E09B4-3D7B-4C0E-AA2E-E58285FB99CC}" destId="{6C6A6A24-B46F-44BA-8EC7-C70DB9F4CCCD}" srcOrd="0" destOrd="0" presId="urn:microsoft.com/office/officeart/2018/2/layout/IconVerticalSolidList"/>
    <dgm:cxn modelId="{EAD48136-480C-4E11-9F59-DA01EC6B4E40}" type="presParOf" srcId="{6C6A6A24-B46F-44BA-8EC7-C70DB9F4CCCD}" destId="{5A752A01-4AB4-4A44-B298-D336FEBD38AE}" srcOrd="0" destOrd="0" presId="urn:microsoft.com/office/officeart/2018/2/layout/IconVerticalSolidList"/>
    <dgm:cxn modelId="{D774AD67-F0DC-4EEC-9EEF-1BDE84BB5114}" type="presParOf" srcId="{6C6A6A24-B46F-44BA-8EC7-C70DB9F4CCCD}" destId="{D6AA78C2-CE7A-4DEC-A093-9CB5BAC92694}" srcOrd="1" destOrd="0" presId="urn:microsoft.com/office/officeart/2018/2/layout/IconVerticalSolidList"/>
    <dgm:cxn modelId="{64363261-1AE9-410C-AB3F-0AB0C248A8E4}" type="presParOf" srcId="{6C6A6A24-B46F-44BA-8EC7-C70DB9F4CCCD}" destId="{11FD12E3-7E15-4FB4-A9A7-FA65B1D9A56F}" srcOrd="2" destOrd="0" presId="urn:microsoft.com/office/officeart/2018/2/layout/IconVerticalSolidList"/>
    <dgm:cxn modelId="{0759A908-2BC1-42B6-9BE9-86D8EF0C1857}" type="presParOf" srcId="{6C6A6A24-B46F-44BA-8EC7-C70DB9F4CCCD}" destId="{FA8514EA-DB09-4E3D-B109-AD53C7F76194}" srcOrd="3" destOrd="0" presId="urn:microsoft.com/office/officeart/2018/2/layout/IconVerticalSolidList"/>
    <dgm:cxn modelId="{E028F3BD-FD13-4A97-A9DB-0A64D0113C7B}" type="presParOf" srcId="{403E09B4-3D7B-4C0E-AA2E-E58285FB99CC}" destId="{7F476083-7163-41D5-8DC2-7BCE592E5053}" srcOrd="1" destOrd="0" presId="urn:microsoft.com/office/officeart/2018/2/layout/IconVerticalSolidList"/>
    <dgm:cxn modelId="{95C45735-9A58-4D1F-93D2-04B84D10FDC8}" type="presParOf" srcId="{403E09B4-3D7B-4C0E-AA2E-E58285FB99CC}" destId="{6EAFC33E-C7F8-4E57-8438-2D5BD21B31E2}" srcOrd="2" destOrd="0" presId="urn:microsoft.com/office/officeart/2018/2/layout/IconVerticalSolidList"/>
    <dgm:cxn modelId="{37645A76-563A-42E2-A662-1843BA55ED07}" type="presParOf" srcId="{6EAFC33E-C7F8-4E57-8438-2D5BD21B31E2}" destId="{0FFAF6B5-BAB0-432D-B23A-B2D3363590BD}" srcOrd="0" destOrd="0" presId="urn:microsoft.com/office/officeart/2018/2/layout/IconVerticalSolidList"/>
    <dgm:cxn modelId="{13EBEC99-0CFC-4FCC-B6A2-0ACD5407D14C}" type="presParOf" srcId="{6EAFC33E-C7F8-4E57-8438-2D5BD21B31E2}" destId="{83F1B2D5-01FF-4E61-8536-4A8D8BA8055F}" srcOrd="1" destOrd="0" presId="urn:microsoft.com/office/officeart/2018/2/layout/IconVerticalSolidList"/>
    <dgm:cxn modelId="{6D907C99-2A9A-4DC9-BCC7-F317A4296997}" type="presParOf" srcId="{6EAFC33E-C7F8-4E57-8438-2D5BD21B31E2}" destId="{1F8FEF1A-178A-46C7-928F-E8463C7A257B}" srcOrd="2" destOrd="0" presId="urn:microsoft.com/office/officeart/2018/2/layout/IconVerticalSolidList"/>
    <dgm:cxn modelId="{61EC3BB7-4E71-468F-A0AE-AF428270E6EB}" type="presParOf" srcId="{6EAFC33E-C7F8-4E57-8438-2D5BD21B31E2}" destId="{BCAFEDAF-23F1-4E2F-9B9E-F324FBBE68F5}" srcOrd="3" destOrd="0" presId="urn:microsoft.com/office/officeart/2018/2/layout/IconVerticalSolidList"/>
    <dgm:cxn modelId="{1C5185FE-BC71-429B-9192-C185B0173182}" type="presParOf" srcId="{403E09B4-3D7B-4C0E-AA2E-E58285FB99CC}" destId="{9EA59A2F-1127-428C-B255-1DC873DAD6C3}" srcOrd="3" destOrd="0" presId="urn:microsoft.com/office/officeart/2018/2/layout/IconVerticalSolidList"/>
    <dgm:cxn modelId="{978BDBDB-EF4E-4472-963D-3930883AC3B4}" type="presParOf" srcId="{403E09B4-3D7B-4C0E-AA2E-E58285FB99CC}" destId="{86AEC327-CEE6-4807-AD95-72D1DE41A143}" srcOrd="4" destOrd="0" presId="urn:microsoft.com/office/officeart/2018/2/layout/IconVerticalSolidList"/>
    <dgm:cxn modelId="{18D17670-357A-4258-8871-6920A6AB2B96}" type="presParOf" srcId="{86AEC327-CEE6-4807-AD95-72D1DE41A143}" destId="{B42BEA77-A64E-4DF3-880F-CF07232A297C}" srcOrd="0" destOrd="0" presId="urn:microsoft.com/office/officeart/2018/2/layout/IconVerticalSolidList"/>
    <dgm:cxn modelId="{C47A08A2-5705-41A3-89C9-B192A74F5539}" type="presParOf" srcId="{86AEC327-CEE6-4807-AD95-72D1DE41A143}" destId="{C1CDA0AB-1094-4D08-A227-DF10965D0034}" srcOrd="1" destOrd="0" presId="urn:microsoft.com/office/officeart/2018/2/layout/IconVerticalSolidList"/>
    <dgm:cxn modelId="{95D3E8D0-DA3B-4796-8322-6F217AF24E2F}" type="presParOf" srcId="{86AEC327-CEE6-4807-AD95-72D1DE41A143}" destId="{06AB5C45-939C-4DAE-A0E6-C0966451C359}" srcOrd="2" destOrd="0" presId="urn:microsoft.com/office/officeart/2018/2/layout/IconVerticalSolidList"/>
    <dgm:cxn modelId="{5BA6C482-6706-4A7A-A483-7DEAD3B4F733}" type="presParOf" srcId="{86AEC327-CEE6-4807-AD95-72D1DE41A143}" destId="{9829DBE3-0A32-4752-B205-49BE08DE34AD}" srcOrd="3" destOrd="0" presId="urn:microsoft.com/office/officeart/2018/2/layout/IconVerticalSolidList"/>
    <dgm:cxn modelId="{F4E82280-DBAE-4CF3-A57A-0F88696681BB}" type="presParOf" srcId="{403E09B4-3D7B-4C0E-AA2E-E58285FB99CC}" destId="{61FB4E0E-5E29-46CE-BE9F-5D77A8208D8B}" srcOrd="5" destOrd="0" presId="urn:microsoft.com/office/officeart/2018/2/layout/IconVerticalSolidList"/>
    <dgm:cxn modelId="{136E59E7-00DF-47BA-A7F1-CD946A8AE084}" type="presParOf" srcId="{403E09B4-3D7B-4C0E-AA2E-E58285FB99CC}" destId="{7E6BEC27-08C4-4B88-8A0D-A3DE48FB21A0}" srcOrd="6" destOrd="0" presId="urn:microsoft.com/office/officeart/2018/2/layout/IconVerticalSolidList"/>
    <dgm:cxn modelId="{987FE24F-F682-43BB-8B63-2E3438236487}" type="presParOf" srcId="{7E6BEC27-08C4-4B88-8A0D-A3DE48FB21A0}" destId="{13C252CE-09C6-40A9-BF44-1726FCDAED22}" srcOrd="0" destOrd="0" presId="urn:microsoft.com/office/officeart/2018/2/layout/IconVerticalSolidList"/>
    <dgm:cxn modelId="{D10A7C1D-A35D-4345-814F-2BA9F6E5F083}" type="presParOf" srcId="{7E6BEC27-08C4-4B88-8A0D-A3DE48FB21A0}" destId="{64DFB01D-D215-4C98-9692-5C8E191446F4}" srcOrd="1" destOrd="0" presId="urn:microsoft.com/office/officeart/2018/2/layout/IconVerticalSolidList"/>
    <dgm:cxn modelId="{409C8937-A65B-4D1E-B42F-44B3AD8FD2B0}" type="presParOf" srcId="{7E6BEC27-08C4-4B88-8A0D-A3DE48FB21A0}" destId="{714C6690-825D-4EA2-9B27-255241C4E445}" srcOrd="2" destOrd="0" presId="urn:microsoft.com/office/officeart/2018/2/layout/IconVerticalSolidList"/>
    <dgm:cxn modelId="{F20BA1C6-9E96-4551-95C8-FCBE267EDCA4}" type="presParOf" srcId="{7E6BEC27-08C4-4B88-8A0D-A3DE48FB21A0}" destId="{C7B6E33F-425C-41AF-83F9-01614BC38D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52A01-4AB4-4A44-B298-D336FEBD38AE}">
      <dsp:nvSpPr>
        <dsp:cNvPr id="0" name=""/>
        <dsp:cNvSpPr/>
      </dsp:nvSpPr>
      <dsp:spPr>
        <a:xfrm>
          <a:off x="0" y="1511"/>
          <a:ext cx="5104224" cy="76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A78C2-CE7A-4DEC-A093-9CB5BAC92694}">
      <dsp:nvSpPr>
        <dsp:cNvPr id="0" name=""/>
        <dsp:cNvSpPr/>
      </dsp:nvSpPr>
      <dsp:spPr>
        <a:xfrm>
          <a:off x="231709" y="173857"/>
          <a:ext cx="421289" cy="421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14EA-DB09-4E3D-B109-AD53C7F76194}">
      <dsp:nvSpPr>
        <dsp:cNvPr id="0" name=""/>
        <dsp:cNvSpPr/>
      </dsp:nvSpPr>
      <dsp:spPr>
        <a:xfrm>
          <a:off x="884708" y="1511"/>
          <a:ext cx="4219516" cy="76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6" tIns="81066" rIns="81066" bIns="8106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Visit </a:t>
          </a:r>
          <a:r>
            <a:rPr lang="en-US" sz="1500" b="1" kern="1200" dirty="0"/>
            <a:t>FOUR</a:t>
          </a:r>
          <a:r>
            <a:rPr lang="en-US" sz="1500" kern="1200" dirty="0"/>
            <a:t> career representatives</a:t>
          </a:r>
        </a:p>
      </dsp:txBody>
      <dsp:txXfrm>
        <a:off x="884708" y="1511"/>
        <a:ext cx="4219516" cy="765981"/>
      </dsp:txXfrm>
    </dsp:sp>
    <dsp:sp modelId="{0FFAF6B5-BAB0-432D-B23A-B2D3363590BD}">
      <dsp:nvSpPr>
        <dsp:cNvPr id="0" name=""/>
        <dsp:cNvSpPr/>
      </dsp:nvSpPr>
      <dsp:spPr>
        <a:xfrm>
          <a:off x="0" y="958988"/>
          <a:ext cx="5104224" cy="76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1B2D5-01FF-4E61-8536-4A8D8BA8055F}">
      <dsp:nvSpPr>
        <dsp:cNvPr id="0" name=""/>
        <dsp:cNvSpPr/>
      </dsp:nvSpPr>
      <dsp:spPr>
        <a:xfrm>
          <a:off x="231709" y="1131334"/>
          <a:ext cx="421289" cy="421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FEDAF-23F1-4E2F-9B9E-F324FBBE68F5}">
      <dsp:nvSpPr>
        <dsp:cNvPr id="0" name=""/>
        <dsp:cNvSpPr/>
      </dsp:nvSpPr>
      <dsp:spPr>
        <a:xfrm>
          <a:off x="884708" y="958988"/>
          <a:ext cx="4219516" cy="76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6" tIns="81066" rIns="81066" bIns="8106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 the EXPO Student Response card to record your interviews</a:t>
          </a:r>
        </a:p>
      </dsp:txBody>
      <dsp:txXfrm>
        <a:off x="884708" y="958988"/>
        <a:ext cx="4219516" cy="765981"/>
      </dsp:txXfrm>
    </dsp:sp>
    <dsp:sp modelId="{B42BEA77-A64E-4DF3-880F-CF07232A297C}">
      <dsp:nvSpPr>
        <dsp:cNvPr id="0" name=""/>
        <dsp:cNvSpPr/>
      </dsp:nvSpPr>
      <dsp:spPr>
        <a:xfrm>
          <a:off x="0" y="1916465"/>
          <a:ext cx="5104224" cy="76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DA0AB-1094-4D08-A227-DF10965D0034}">
      <dsp:nvSpPr>
        <dsp:cNvPr id="0" name=""/>
        <dsp:cNvSpPr/>
      </dsp:nvSpPr>
      <dsp:spPr>
        <a:xfrm>
          <a:off x="231709" y="2088811"/>
          <a:ext cx="421289" cy="421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9DBE3-0A32-4752-B205-49BE08DE34AD}">
      <dsp:nvSpPr>
        <dsp:cNvPr id="0" name=""/>
        <dsp:cNvSpPr/>
      </dsp:nvSpPr>
      <dsp:spPr>
        <a:xfrm>
          <a:off x="884708" y="1916465"/>
          <a:ext cx="4219516" cy="76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6" tIns="81066" rIns="81066" bIns="8106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Write down the person’s name (first AND last) and career title</a:t>
          </a:r>
        </a:p>
      </dsp:txBody>
      <dsp:txXfrm>
        <a:off x="884708" y="1916465"/>
        <a:ext cx="4219516" cy="765981"/>
      </dsp:txXfrm>
    </dsp:sp>
    <dsp:sp modelId="{13C252CE-09C6-40A9-BF44-1726FCDAED22}">
      <dsp:nvSpPr>
        <dsp:cNvPr id="0" name=""/>
        <dsp:cNvSpPr/>
      </dsp:nvSpPr>
      <dsp:spPr>
        <a:xfrm>
          <a:off x="0" y="2873942"/>
          <a:ext cx="5104224" cy="76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FB01D-D215-4C98-9692-5C8E191446F4}">
      <dsp:nvSpPr>
        <dsp:cNvPr id="0" name=""/>
        <dsp:cNvSpPr/>
      </dsp:nvSpPr>
      <dsp:spPr>
        <a:xfrm>
          <a:off x="231709" y="3046288"/>
          <a:ext cx="421289" cy="4212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E33F-425C-41AF-83F9-01614BC38D7E}">
      <dsp:nvSpPr>
        <dsp:cNvPr id="0" name=""/>
        <dsp:cNvSpPr/>
      </dsp:nvSpPr>
      <dsp:spPr>
        <a:xfrm>
          <a:off x="884708" y="2873942"/>
          <a:ext cx="4219516" cy="76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66" tIns="81066" rIns="81066" bIns="8106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will find sample questions to ask on your EXPO card</a:t>
          </a:r>
        </a:p>
      </dsp:txBody>
      <dsp:txXfrm>
        <a:off x="884708" y="2873942"/>
        <a:ext cx="4219516" cy="765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B6701-0B54-41DC-9249-18A980AE6F7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E755-8C48-41B8-9CB5-36002E19C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E50B8C-C619-4A4C-8F4F-30529AB46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4C631-8F32-441F-AD31-B2EB9E7AB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6DBB6-C9C2-497C-A2A0-44B93DC6E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A186E-B12C-4B0E-A662-C0FDD4095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CE279-733C-4E20-A57B-ED9108B3A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A042B-2D04-4FBC-8C19-F17E71F57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C6127-B29C-4244-9BEC-EF846675C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10B9E-A39B-4C53-A846-84E598037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8F204-8CBD-4FF8-8751-4A65F7AD60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EA775-8DC6-4DF4-8242-F3B1286828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E30F9D-E446-416A-B27B-99ED66400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51D8BC-86A7-46B3-BAC6-B515DE868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587510"/>
            <a:ext cx="7772400" cy="1981201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Wednesday, November 2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nd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" y="303276"/>
            <a:ext cx="7074408" cy="228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63897"/>
            <a:ext cx="2520696" cy="174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EXPO Activity Instructions</a:t>
            </a:r>
          </a:p>
        </p:txBody>
      </p:sp>
      <p:pic>
        <p:nvPicPr>
          <p:cNvPr id="5122" name="Picture 2" descr="D:\IMG_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89297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9" name="Rectangle 3">
            <a:extLst>
              <a:ext uri="{FF2B5EF4-FFF2-40B4-BE49-F238E27FC236}">
                <a16:creationId xmlns:a16="http://schemas.microsoft.com/office/drawing/2014/main" id="{81FA4FED-BF72-4796-B260-2F08E9336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824221"/>
              </p:ext>
            </p:extLst>
          </p:nvPr>
        </p:nvGraphicFramePr>
        <p:xfrm>
          <a:off x="3734975" y="1752600"/>
          <a:ext cx="5104225" cy="364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Career EXPO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ED55C-CE7C-4DB3-865A-5F8423051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29" y="2041219"/>
            <a:ext cx="2941933" cy="3250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151D5E-E4BB-AF8E-60DE-8FB5A579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9" y="1153632"/>
            <a:ext cx="8517502" cy="5273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A5C62-D480-C33C-9B1F-D09146833D5B}"/>
              </a:ext>
            </a:extLst>
          </p:cNvPr>
          <p:cNvSpPr txBox="1"/>
          <p:nvPr/>
        </p:nvSpPr>
        <p:spPr>
          <a:xfrm>
            <a:off x="2636874" y="127590"/>
            <a:ext cx="3870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ldhabi" panose="01000000000000000000" pitchFamily="2" charset="-78"/>
                <a:cs typeface="Aldhabi" panose="01000000000000000000" pitchFamily="2" charset="-78"/>
              </a:rPr>
              <a:t>Student Response Card</a:t>
            </a:r>
          </a:p>
        </p:txBody>
      </p:sp>
    </p:spTree>
    <p:extLst>
      <p:ext uri="{BB962C8B-B14F-4D97-AF65-F5344CB8AC3E}">
        <p14:creationId xmlns:p14="http://schemas.microsoft.com/office/powerpoint/2010/main" val="72399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79965" y="1426250"/>
            <a:ext cx="4267200" cy="4606977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Char char="o"/>
            </a:pPr>
            <a:r>
              <a:rPr lang="en-US" sz="2000" dirty="0">
                <a:latin typeface="Book Antiqua" pitchFamily="18" charset="0"/>
              </a:rPr>
              <a:t>First impressions are lasting impressions!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Book Antiqua" pitchFamily="18" charset="0"/>
              </a:rPr>
              <a:t>	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-Appropriate attire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-Appropriate behavior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-Verbal and nonverbal                                                               	  etiquette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-Proper introduction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-Maintain eye contact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-NO gum or cell phones!</a:t>
            </a: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		-Handshake *demonstration</a:t>
            </a:r>
          </a:p>
          <a:p>
            <a:pPr eaLnBrk="1" hangingPunct="1">
              <a:buFontTx/>
              <a:buChar char="o"/>
            </a:pPr>
            <a:r>
              <a:rPr lang="en-US" sz="2000" dirty="0">
                <a:latin typeface="Book Antiqua" pitchFamily="18" charset="0"/>
              </a:rPr>
              <a:t>Express gratitude – thank the person for their time</a:t>
            </a:r>
          </a:p>
          <a:p>
            <a:pPr eaLnBrk="1" hangingPunct="1">
              <a:buFontTx/>
              <a:buChar char="o"/>
            </a:pPr>
            <a:r>
              <a:rPr lang="en-US" sz="2000" i="1" dirty="0">
                <a:latin typeface="Book Antiqua" pitchFamily="18" charset="0"/>
              </a:rPr>
              <a:t>Remember that this is a networking opportunity!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latin typeface="Book Antiqua" pitchFamily="18" charset="0"/>
              </a:rPr>
              <a:t>A Professional Experience</a:t>
            </a:r>
            <a:br>
              <a:rPr lang="en-US" sz="3600" b="1" dirty="0">
                <a:latin typeface="Book Antiqua" pitchFamily="18" charset="0"/>
              </a:rPr>
            </a:br>
            <a:r>
              <a:rPr lang="en-US" sz="3600" dirty="0">
                <a:latin typeface="Book Antiqua" pitchFamily="18" charset="0"/>
              </a:rPr>
              <a:t>Student Expectations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841">
            <a:off x="6728127" y="930342"/>
            <a:ext cx="1891014" cy="3361802"/>
          </a:xfrm>
          <a:prstGeom prst="rect">
            <a:avLst/>
          </a:prstGeom>
        </p:spPr>
      </p:pic>
      <p:pic>
        <p:nvPicPr>
          <p:cNvPr id="6146" name="Picture 2" descr="D:\IMG_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535">
            <a:off x="5116344" y="4206621"/>
            <a:ext cx="2951191" cy="22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0679"/>
            <a:ext cx="8012243" cy="2853267"/>
          </a:xfrm>
        </p:spPr>
        <p:txBody>
          <a:bodyPr/>
          <a:lstStyle/>
          <a:p>
            <a:pPr eaLnBrk="1" hangingPunct="1">
              <a:buFontTx/>
              <a:buChar char="o"/>
            </a:pPr>
            <a:r>
              <a:rPr lang="en-US" sz="2300" dirty="0">
                <a:latin typeface="Book Antiqua" pitchFamily="18" charset="0"/>
              </a:rPr>
              <a:t>Upon returning to OT, you will write a thank you note to one Career Representative</a:t>
            </a:r>
          </a:p>
          <a:p>
            <a:pPr eaLnBrk="1" hangingPunct="1">
              <a:buFontTx/>
              <a:buChar char="o"/>
            </a:pPr>
            <a:r>
              <a:rPr lang="en-US" sz="2300" dirty="0">
                <a:latin typeface="Book Antiqua" pitchFamily="18" charset="0"/>
              </a:rPr>
              <a:t>Make sure the person’s name is spelled correctly</a:t>
            </a:r>
          </a:p>
          <a:p>
            <a:pPr eaLnBrk="1" hangingPunct="1">
              <a:buFontTx/>
              <a:buChar char="o"/>
            </a:pPr>
            <a:r>
              <a:rPr lang="en-US" sz="2300" dirty="0">
                <a:latin typeface="Book Antiqua" pitchFamily="18" charset="0"/>
              </a:rPr>
              <a:t>The content of the note is positive and appropriate!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2"/>
                </a:solidFill>
                <a:latin typeface="Book Antiqua" pitchFamily="18" charset="0"/>
              </a:rPr>
              <a:t>A Follow Up</a:t>
            </a:r>
            <a:br>
              <a:rPr lang="en-US" sz="40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US" sz="4000" dirty="0">
                <a:solidFill>
                  <a:schemeClr val="accent2"/>
                </a:solidFill>
                <a:latin typeface="Book Antiqua" pitchFamily="18" charset="0"/>
              </a:rPr>
              <a:t>“Thank You” Note</a:t>
            </a:r>
            <a:endParaRPr lang="en-US" sz="4000" b="1" dirty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5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82000" cy="161563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dirty="0">
                <a:latin typeface="Book Antiqua" pitchFamily="18" charset="0"/>
              </a:rPr>
              <a:t>Johnson County Community College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Depart Oregon Trail: 1:30pm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itchFamily="18" charset="0"/>
              </a:rPr>
              <a:t>Time at Career Expo: 1:55-2:35pm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 descr="A large building with a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3E3DE034-00BE-85E6-E2B9-BB3D5F7D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97" y="2811981"/>
            <a:ext cx="6637656" cy="3683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</p:nvPr>
        </p:nvSpPr>
        <p:spPr>
          <a:xfrm>
            <a:off x="2933700" y="1554956"/>
            <a:ext cx="5981700" cy="3716955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o"/>
              <a:defRPr/>
            </a:pPr>
            <a:r>
              <a:rPr lang="en-US" sz="2400" dirty="0">
                <a:latin typeface="Book Antiqua" pitchFamily="18" charset="0"/>
              </a:rPr>
              <a:t>Speak with community career representatives who match their career interests.</a:t>
            </a:r>
          </a:p>
          <a:p>
            <a:pPr>
              <a:buFontTx/>
              <a:buChar char="o"/>
              <a:defRPr/>
            </a:pPr>
            <a:r>
              <a:rPr lang="en-US" sz="2400" dirty="0">
                <a:latin typeface="Book Antiqua" pitchFamily="18" charset="0"/>
              </a:rPr>
              <a:t>Learn post-secondary requirements for their careers of interest.</a:t>
            </a:r>
          </a:p>
          <a:p>
            <a:pPr>
              <a:buFontTx/>
              <a:buChar char="o"/>
              <a:defRPr/>
            </a:pPr>
            <a:r>
              <a:rPr lang="en-US" sz="2400" dirty="0">
                <a:latin typeface="Book Antiqua" pitchFamily="18" charset="0"/>
              </a:rPr>
              <a:t>Connect </a:t>
            </a:r>
            <a:r>
              <a:rPr lang="en-US" sz="2400" b="1" dirty="0" err="1">
                <a:latin typeface="Book Antiqua" pitchFamily="18" charset="0"/>
              </a:rPr>
              <a:t>Xello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i="1" dirty="0">
                <a:latin typeface="Book Antiqua" pitchFamily="18" charset="0"/>
              </a:rPr>
              <a:t>Matchmaker </a:t>
            </a:r>
            <a:r>
              <a:rPr lang="en-US" sz="2400" dirty="0">
                <a:latin typeface="Book Antiqua" pitchFamily="18" charset="0"/>
              </a:rPr>
              <a:t>results with academic and career goals. </a:t>
            </a:r>
          </a:p>
          <a:p>
            <a:pPr>
              <a:buFontTx/>
              <a:buChar char="o"/>
              <a:defRPr/>
            </a:pPr>
            <a:r>
              <a:rPr lang="en-US" sz="2400" dirty="0">
                <a:latin typeface="Book Antiqua" pitchFamily="18" charset="0"/>
              </a:rPr>
              <a:t>Demonstrate effective and respectful verbal and nonverbal communication.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239486" y="411956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>
                <a:solidFill>
                  <a:schemeClr val="tx1"/>
                </a:solidFill>
                <a:latin typeface="Book Antiqua" pitchFamily="18" charset="0"/>
              </a:rPr>
              <a:t>Objectives:</a:t>
            </a:r>
            <a:br>
              <a:rPr lang="en-US" sz="31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3100" dirty="0">
                <a:solidFill>
                  <a:schemeClr val="tx1"/>
                </a:solidFill>
                <a:latin typeface="Book Antiqua" pitchFamily="18" charset="0"/>
              </a:rPr>
              <a:t>Students attending Career EXPO will…</a:t>
            </a:r>
            <a:br>
              <a:rPr lang="en-US" sz="2000" b="1" dirty="0">
                <a:solidFill>
                  <a:schemeClr val="tx1"/>
                </a:solidFill>
                <a:latin typeface="Verdana" pitchFamily="34" charset="0"/>
              </a:rPr>
            </a:br>
            <a:endParaRPr lang="en-US" sz="26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254">
            <a:off x="637426" y="1321904"/>
            <a:ext cx="1898336" cy="2531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318">
            <a:off x="390448" y="4222028"/>
            <a:ext cx="2446903" cy="183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038631" y="1992198"/>
            <a:ext cx="4971473" cy="2594906"/>
          </a:xfrm>
        </p:spPr>
        <p:txBody>
          <a:bodyPr>
            <a:noAutofit/>
          </a:bodyPr>
          <a:lstStyle/>
          <a:p>
            <a:pPr eaLnBrk="1" hangingPunct="1">
              <a:buFontTx/>
              <a:buChar char="o"/>
            </a:pPr>
            <a:r>
              <a:rPr lang="en-US" sz="2400" dirty="0">
                <a:latin typeface="Book Antiqua" pitchFamily="18" charset="0"/>
              </a:rPr>
              <a:t>40 minute interactive sessions with career representatives</a:t>
            </a:r>
          </a:p>
          <a:p>
            <a:pPr eaLnBrk="1" hangingPunct="1">
              <a:buFontTx/>
              <a:buChar char="o"/>
            </a:pPr>
            <a:r>
              <a:rPr lang="en-US" sz="2400" dirty="0">
                <a:latin typeface="Book Antiqua" pitchFamily="18" charset="0"/>
              </a:rPr>
              <a:t>40-50 Career representatives available for students</a:t>
            </a:r>
          </a:p>
          <a:p>
            <a:pPr eaLnBrk="1" hangingPunct="1">
              <a:buFontTx/>
              <a:buChar char="o"/>
            </a:pPr>
            <a:r>
              <a:rPr lang="en-US" sz="2400" dirty="0">
                <a:latin typeface="Book Antiqua" pitchFamily="18" charset="0"/>
              </a:rPr>
              <a:t>Completion of Rep Interviews &amp; Response Card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Career EXPO Format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524"/>
            <a:ext cx="3477070" cy="2607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3496"/>
            <a:ext cx="4456444" cy="60113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Cap Fed Room</a:t>
            </a:r>
          </a:p>
        </p:txBody>
      </p:sp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3657600" y="6333446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Students Prepared for </a:t>
            </a:r>
            <a:r>
              <a:rPr lang="en-US" i="1"/>
              <a:t>Their </a:t>
            </a:r>
            <a:r>
              <a:rPr lang="en-US"/>
              <a:t>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F1534-E8D6-3D88-F53C-2791D3B5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28" y="1228533"/>
            <a:ext cx="6803131" cy="491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04E289-F4B9-D49E-06A1-49E3BB174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1572568" y="2774762"/>
            <a:ext cx="4456444" cy="60113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Hall/Atrium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3C2B0-363A-0C5C-37CD-8AEF2CE5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79" y="351052"/>
            <a:ext cx="8142424" cy="54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73" y="319773"/>
            <a:ext cx="481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Numbers &amp; Career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9073" y="689104"/>
            <a:ext cx="3654465" cy="616889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50" dirty="0">
                <a:latin typeface="Century Schoolbook"/>
                <a:ea typeface="Calibri" panose="020F0502020204030204" pitchFamily="34" charset="0"/>
                <a:cs typeface="Times New Roman"/>
              </a:rPr>
              <a:t>JoCo MED-ACT (paramedic)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Emergency Services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Olathe Fire Department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/>
                <a:ea typeface="Calibri" panose="020F0502020204030204" pitchFamily="34" charset="0"/>
                <a:cs typeface="Times New Roman"/>
              </a:rPr>
              <a:t>JoCo Sheriff’s Seargeant &amp; Crime Lab</a:t>
            </a:r>
            <a:endParaRPr lang="en-US" sz="1050" dirty="0">
              <a:latin typeface="Century Schoolbook"/>
              <a:ea typeface="Calibri" panose="020F0502020204030204" pitchFamily="34" charset="0"/>
              <a:cs typeface="Times New Roman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Olathe Police Department SRO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Educator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 Media Specialist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City of Olathe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Injury/Trial Lawyer</a:t>
            </a:r>
            <a:endParaRPr lang="en-US" sz="1050" b="1" dirty="0">
              <a:solidFill>
                <a:srgbClr val="FF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Veterinarian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Lawn/Landscape Construction 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Recreation Programming Olathe Parks &amp; Red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Environmental/Water Services, City of Olathe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Photographer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Engineer/Front-end Developer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Graphic Design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Studio Art Director, Hallmark</a:t>
            </a:r>
            <a:endParaRPr lang="en-US" sz="105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Freelance Artist </a:t>
            </a:r>
            <a:endParaRPr lang="en-US" sz="105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Architect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IT/Database Creator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latin typeface="Century Schoolbook" panose="02040604050505020304" pitchFamily="18" charset="0"/>
              <a:ea typeface="Calibri" panose="020F0502020204030204" pitchFamily="34" charset="0"/>
              <a:cs typeface="Times New Roman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Prenatal/Reproductive Genetic Counselor </a:t>
            </a:r>
            <a:endParaRPr lang="en-US" sz="105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 Services (PT/OT/SLP/ATC)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FBI – Special Agent/Operational Support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Coroner/Medical Examiner/Medical Investigator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Prosthetics/Orthotics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Careers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sz="105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Musician </a:t>
            </a:r>
          </a:p>
          <a:p>
            <a:r>
              <a:rPr lang="en-US" sz="1050" dirty="0">
                <a:effectLst/>
                <a:latin typeface="Century Schoolbook" panose="02040604050505020304" pitchFamily="18" charset="0"/>
              </a:rPr>
              <a:t>31. Esthetician (Skin Therapist)</a:t>
            </a:r>
          </a:p>
          <a:p>
            <a:r>
              <a:rPr lang="en-US" sz="1050" dirty="0">
                <a:latin typeface="Century Schoolbook" panose="02040604050505020304" pitchFamily="18" charset="0"/>
              </a:rPr>
              <a:t>32.  School Psychologist</a:t>
            </a:r>
          </a:p>
          <a:p>
            <a:r>
              <a:rPr lang="en-US" sz="1050" dirty="0">
                <a:effectLst/>
                <a:latin typeface="Century Schoolbook" panose="02040604050505020304" pitchFamily="18" charset="0"/>
              </a:rPr>
              <a:t>33. Insurance</a:t>
            </a:r>
            <a:endParaRPr lang="en-US" sz="1050" dirty="0">
              <a:effectLst/>
            </a:endParaRPr>
          </a:p>
          <a:p>
            <a:r>
              <a:rPr lang="en-US" sz="1050" dirty="0">
                <a:effectLst/>
                <a:latin typeface="Century Schoolbook" panose="02040604050505020304" pitchFamily="18" charset="0"/>
              </a:rPr>
              <a:t>34. Realtor </a:t>
            </a:r>
            <a:endParaRPr lang="en-US" sz="1050" dirty="0">
              <a:effectLst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80861" y="689104"/>
            <a:ext cx="3654465" cy="56784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100" dirty="0">
                <a:latin typeface="Century Schoolbook" panose="02040604050505020304" pitchFamily="18" charset="0"/>
              </a:rPr>
              <a:t>35. Court Reporters / Stenographers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36. Fashion Design &amp; Merchandising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37. Food Science/Animal Science/Biosecurity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38. Children’s Advocacy Center 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39.  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40. </a:t>
            </a:r>
            <a:r>
              <a:rPr lang="en-US" sz="1100" dirty="0">
                <a:latin typeface="Century Schoolbook" panose="02040604050505020304" pitchFamily="18" charset="0"/>
              </a:rPr>
              <a:t>Computer Science/IT/Game &amp; Web Development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41. District Attorney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42. Landscape Architecture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43. Meteorologist</a:t>
            </a:r>
            <a:r>
              <a:rPr lang="en-US" sz="1100" dirty="0">
                <a:latin typeface="Century Schoolbook" panose="02040604050505020304" pitchFamily="18" charset="0"/>
              </a:rPr>
              <a:t> 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44. Experience Production – KC Zoo Careers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45.  </a:t>
            </a:r>
            <a:endParaRPr lang="en-US" sz="1100" dirty="0">
              <a:effectLst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46. </a:t>
            </a:r>
            <a:endParaRPr lang="en-US" sz="1100" b="1" dirty="0">
              <a:solidFill>
                <a:srgbClr val="FF0000"/>
              </a:solidFill>
              <a:effectLst/>
              <a:latin typeface="Century Schoolbook" panose="02040604050505020304" pitchFamily="18" charset="0"/>
            </a:endParaRP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47. </a:t>
            </a:r>
            <a:r>
              <a:rPr lang="en-US" sz="1100" dirty="0">
                <a:latin typeface="Century Schoolbook" panose="02040604050505020304" pitchFamily="18" charset="0"/>
              </a:rPr>
              <a:t>Financial Advisor</a:t>
            </a:r>
            <a:endParaRPr lang="en-US" sz="1100" dirty="0">
              <a:effectLst/>
              <a:latin typeface="Century Schoolbook" panose="02040604050505020304" pitchFamily="18" charset="0"/>
            </a:endParaRPr>
          </a:p>
          <a:p>
            <a:r>
              <a:rPr lang="en-US" sz="1100" dirty="0">
                <a:latin typeface="Century Schoolbook" panose="02040604050505020304" pitchFamily="18" charset="0"/>
              </a:rPr>
              <a:t>48. Auto Dealer 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49. Public Works 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50/51. Dance Professional</a:t>
            </a:r>
            <a:endParaRPr lang="en-US" sz="1100" dirty="0">
              <a:effectLst/>
              <a:latin typeface="Century Schoolbook" panose="02040604050505020304" pitchFamily="18" charset="0"/>
            </a:endParaRPr>
          </a:p>
          <a:p>
            <a:r>
              <a:rPr lang="en-US" sz="1100" dirty="0">
                <a:latin typeface="Century Schoolbook" panose="02040604050505020304" pitchFamily="18" charset="0"/>
              </a:rPr>
              <a:t>52. General Contractor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53. Traffic Operations – City of Olathe 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54. Assistant City Engineer – City of Olathe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55. Civil Engineer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56. Civil Engineer &amp; Transportation Careers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57. Civil Engineer &amp; Construction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58. Sales Engineer / Industrial Automation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59.</a:t>
            </a:r>
            <a:r>
              <a:rPr lang="en-US" sz="1100" dirty="0">
                <a:latin typeface="Century Schoolbook" panose="02040604050505020304" pitchFamily="18" charset="0"/>
              </a:rPr>
              <a:t> Civil Engineer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60. Ford Recruiter &amp; Field Service Engineer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61.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62.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63.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64. FAA Operations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65. Air Traffic Controllers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66. Mechanical Engineer</a:t>
            </a:r>
          </a:p>
          <a:p>
            <a:r>
              <a:rPr lang="en-US" sz="1100" dirty="0">
                <a:latin typeface="Century Schoolbook" panose="02040604050505020304" pitchFamily="18" charset="0"/>
              </a:rPr>
              <a:t>67. </a:t>
            </a:r>
          </a:p>
          <a:p>
            <a:r>
              <a:rPr lang="en-US" sz="1100" dirty="0">
                <a:effectLst/>
                <a:latin typeface="Century Schoolbook" panose="02040604050505020304" pitchFamily="18" charset="0"/>
              </a:rPr>
              <a:t>68. Master Plumber</a:t>
            </a:r>
            <a:endParaRPr lang="en-US" sz="11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477644"/>
            <a:ext cx="8854068" cy="59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55" y="1006762"/>
            <a:ext cx="2143990" cy="227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0" y="3817648"/>
            <a:ext cx="3030681" cy="154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991" y="1014711"/>
            <a:ext cx="4027054" cy="45243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Table 1: </a:t>
            </a:r>
            <a:r>
              <a:rPr lang="en-US" dirty="0">
                <a:latin typeface="Book Antiqua" panose="02040602050305030304" pitchFamily="18" charset="0"/>
              </a:rPr>
              <a:t>Paramedic</a:t>
            </a: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10: </a:t>
            </a:r>
            <a:r>
              <a:rPr lang="en-US" dirty="0">
                <a:latin typeface="Book Antiqua" panose="02040602050305030304" pitchFamily="18" charset="0"/>
              </a:rPr>
              <a:t>Veterinarian</a:t>
            </a: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23: </a:t>
            </a:r>
            <a:r>
              <a:rPr lang="en-US" dirty="0">
                <a:latin typeface="Book Antiqua" panose="02040602050305030304" pitchFamily="18" charset="0"/>
              </a:rPr>
              <a:t>Prenatal/Reproductive Genetic Counselor</a:t>
            </a: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24: </a:t>
            </a:r>
            <a:r>
              <a:rPr lang="en-US" dirty="0">
                <a:latin typeface="Book Antiqua" panose="02040602050305030304" pitchFamily="18" charset="0"/>
              </a:rPr>
              <a:t>Rehab Services (PT/OT/SLP/ATC)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26: </a:t>
            </a:r>
            <a:r>
              <a:rPr lang="en-US" dirty="0">
                <a:latin typeface="Book Antiqua" panose="02040602050305030304" pitchFamily="18" charset="0"/>
              </a:rPr>
              <a:t>Coroner/Medical Examiner/Medical Investigator</a:t>
            </a: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27:</a:t>
            </a:r>
            <a:r>
              <a:rPr lang="en-US" dirty="0">
                <a:latin typeface="Book Antiqua" panose="02040602050305030304" pitchFamily="18" charset="0"/>
              </a:rPr>
              <a:t> Prosthetics</a:t>
            </a:r>
          </a:p>
          <a:p>
            <a:endParaRPr lang="en-US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Table 28:</a:t>
            </a:r>
            <a:r>
              <a:rPr lang="en-US" dirty="0">
                <a:latin typeface="Book Antiqua" panose="02040602050305030304" pitchFamily="18" charset="0"/>
              </a:rPr>
              <a:t> Healthcare Careers</a:t>
            </a:r>
          </a:p>
        </p:txBody>
      </p:sp>
    </p:spTree>
    <p:extLst>
      <p:ext uri="{BB962C8B-B14F-4D97-AF65-F5344CB8AC3E}">
        <p14:creationId xmlns:p14="http://schemas.microsoft.com/office/powerpoint/2010/main" val="244192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619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Aldhabi</vt:lpstr>
      <vt:lpstr>Arial</vt:lpstr>
      <vt:lpstr>Book Antiqua</vt:lpstr>
      <vt:lpstr>Bookman Old Style</vt:lpstr>
      <vt:lpstr>Calibri</vt:lpstr>
      <vt:lpstr>Century Schoolbook</vt:lpstr>
      <vt:lpstr>Lucida Sans Unicode</vt:lpstr>
      <vt:lpstr>Verdana</vt:lpstr>
      <vt:lpstr>Wingdings</vt:lpstr>
      <vt:lpstr>Wingdings 2</vt:lpstr>
      <vt:lpstr>Wingdings 3</vt:lpstr>
      <vt:lpstr>Concourse</vt:lpstr>
      <vt:lpstr>Wednesday, November 2nd</vt:lpstr>
      <vt:lpstr>PowerPoint Presentation</vt:lpstr>
      <vt:lpstr>Objectives: Students attending Career EXPO will… </vt:lpstr>
      <vt:lpstr>Career EXPO Format</vt:lpstr>
      <vt:lpstr>Cap Fed Room</vt:lpstr>
      <vt:lpstr>Hall/Atrium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Professional Experience Student Expectations</vt:lpstr>
      <vt:lpstr>A Follow Up “Thank You”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October 25th</dc:title>
  <dc:creator>Jessica Colson Adell</dc:creator>
  <cp:lastModifiedBy>Chloe Smith</cp:lastModifiedBy>
  <cp:revision>97</cp:revision>
  <dcterms:modified xsi:type="dcterms:W3CDTF">2023-04-07T18:25:27Z</dcterms:modified>
</cp:coreProperties>
</file>